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369" r:id="rId3"/>
    <p:sldId id="2147481036" r:id="rId4"/>
    <p:sldId id="2147481038" r:id="rId5"/>
    <p:sldId id="2147481043" r:id="rId6"/>
    <p:sldId id="2147481044" r:id="rId7"/>
    <p:sldId id="214748104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898D"/>
    <a:srgbClr val="FFFFFF"/>
    <a:srgbClr val="0A404F"/>
    <a:srgbClr val="525252"/>
    <a:srgbClr val="035AFF"/>
    <a:srgbClr val="DAEAEF"/>
    <a:srgbClr val="D0E5EA"/>
    <a:srgbClr val="B2D4DD"/>
    <a:srgbClr val="EFF6F8"/>
    <a:srgbClr val="FBF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0C256397-E3F8-4A8C-9A23-F174AB503ECF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err="1"/>
              <a:t>Mastertextformat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 err="1"/>
              <a:t>Zweite</a:t>
            </a:r>
            <a:r>
              <a:rPr lang="en-US" dirty="0"/>
              <a:t> Ebene</a:t>
            </a:r>
          </a:p>
          <a:p>
            <a:pPr lvl="2"/>
            <a:r>
              <a:rPr lang="en-US" dirty="0" err="1"/>
              <a:t>Dritte</a:t>
            </a:r>
            <a:r>
              <a:rPr lang="en-US" dirty="0"/>
              <a:t> Ebene</a:t>
            </a:r>
          </a:p>
          <a:p>
            <a:pPr lvl="3"/>
            <a:r>
              <a:rPr lang="en-US" dirty="0" err="1"/>
              <a:t>Vierte</a:t>
            </a:r>
            <a:r>
              <a:rPr lang="en-US" dirty="0"/>
              <a:t> Ebene</a:t>
            </a:r>
          </a:p>
          <a:p>
            <a:pPr lvl="4"/>
            <a:r>
              <a:rPr lang="en-US" dirty="0" err="1"/>
              <a:t>Fünfte</a:t>
            </a:r>
            <a:r>
              <a:rPr lang="en-US" dirty="0"/>
              <a:t>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B6E3C6CA-74F0-450E-A376-D2A94B6CCA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14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C6CA-74F0-450E-A376-D2A94B6CCAA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071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C6CA-74F0-450E-A376-D2A94B6CCAA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841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None/>
            </a:pPr>
            <a:endParaRPr/>
          </a:p>
        </p:txBody>
      </p:sp>
      <p:sp>
        <p:nvSpPr>
          <p:cNvPr id="83" name="Google Shape;8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156777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>
          <a:extLst>
            <a:ext uri="{FF2B5EF4-FFF2-40B4-BE49-F238E27FC236}">
              <a16:creationId xmlns:a16="http://schemas.microsoft.com/office/drawing/2014/main" id="{5975894A-64ED-CDCC-FD4F-66CC6A7E1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:notes">
            <a:extLst>
              <a:ext uri="{FF2B5EF4-FFF2-40B4-BE49-F238E27FC236}">
                <a16:creationId xmlns:a16="http://schemas.microsoft.com/office/drawing/2014/main" id="{FED431BA-4CCB-2EDE-7625-AD93D468EC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None/>
            </a:pPr>
            <a:endParaRPr/>
          </a:p>
        </p:txBody>
      </p:sp>
      <p:sp>
        <p:nvSpPr>
          <p:cNvPr id="83" name="Google Shape;83;p5:notes">
            <a:extLst>
              <a:ext uri="{FF2B5EF4-FFF2-40B4-BE49-F238E27FC236}">
                <a16:creationId xmlns:a16="http://schemas.microsoft.com/office/drawing/2014/main" id="{2D4D76E4-C81B-282F-029C-89FD4C777A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815880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>
          <a:extLst>
            <a:ext uri="{FF2B5EF4-FFF2-40B4-BE49-F238E27FC236}">
              <a16:creationId xmlns:a16="http://schemas.microsoft.com/office/drawing/2014/main" id="{5EFAA294-E59B-FE74-80F0-F8E3245F4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:notes">
            <a:extLst>
              <a:ext uri="{FF2B5EF4-FFF2-40B4-BE49-F238E27FC236}">
                <a16:creationId xmlns:a16="http://schemas.microsoft.com/office/drawing/2014/main" id="{3C0DA26B-9DA7-1D35-4258-66B6C85B0E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None/>
            </a:pPr>
            <a:endParaRPr/>
          </a:p>
        </p:txBody>
      </p:sp>
      <p:sp>
        <p:nvSpPr>
          <p:cNvPr id="83" name="Google Shape;83;p5:notes">
            <a:extLst>
              <a:ext uri="{FF2B5EF4-FFF2-40B4-BE49-F238E27FC236}">
                <a16:creationId xmlns:a16="http://schemas.microsoft.com/office/drawing/2014/main" id="{0CD37F3A-949B-6AC2-7170-1842F49BB0C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118480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>
          <a:extLst>
            <a:ext uri="{FF2B5EF4-FFF2-40B4-BE49-F238E27FC236}">
              <a16:creationId xmlns:a16="http://schemas.microsoft.com/office/drawing/2014/main" id="{2BA9CE30-3E91-9332-3480-A52308C7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:notes">
            <a:extLst>
              <a:ext uri="{FF2B5EF4-FFF2-40B4-BE49-F238E27FC236}">
                <a16:creationId xmlns:a16="http://schemas.microsoft.com/office/drawing/2014/main" id="{A2CAA3A0-F2E6-F111-F11C-3D25B160DD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None/>
            </a:pPr>
            <a:endParaRPr/>
          </a:p>
        </p:txBody>
      </p:sp>
      <p:sp>
        <p:nvSpPr>
          <p:cNvPr id="83" name="Google Shape;83;p5:notes">
            <a:extLst>
              <a:ext uri="{FF2B5EF4-FFF2-40B4-BE49-F238E27FC236}">
                <a16:creationId xmlns:a16="http://schemas.microsoft.com/office/drawing/2014/main" id="{8AA49DB7-C11E-21EC-1356-0ED06E1027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59278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9C3810C7-AF5B-96BC-92BE-09B0FE4C468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879" t="21483" r="59415"/>
          <a:stretch/>
        </p:blipFill>
        <p:spPr bwMode="ltGray">
          <a:xfrm>
            <a:off x="0" y="0"/>
            <a:ext cx="12192000" cy="6858000"/>
          </a:xfrm>
          <a:prstGeom prst="rect">
            <a:avLst/>
          </a:prstGeom>
          <a:solidFill>
            <a:srgbClr val="093E4E"/>
          </a:solidFill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E57E8C1E-9A30-4832-7DAA-E7B40F7158E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gray">
          <a:xfrm>
            <a:off x="0" y="4640580"/>
            <a:ext cx="12192000" cy="2217420"/>
          </a:xfrm>
          <a:prstGeom prst="rect">
            <a:avLst/>
          </a:prstGeom>
          <a:gradFill>
            <a:gsLst>
              <a:gs pos="0">
                <a:schemeClr val="accent2">
                  <a:alpha val="0"/>
                </a:schemeClr>
              </a:gs>
              <a:gs pos="74000">
                <a:schemeClr val="accent2">
                  <a:alpha val="57000"/>
                </a:schemeClr>
              </a:gs>
              <a:gs pos="100000">
                <a:schemeClr val="accent2">
                  <a:alpha val="6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Aptos" panose="020B00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A0A8139-3226-D02C-0149-FC78010B5D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 bwMode="gray">
          <a:xfrm>
            <a:off x="1127126" y="3299556"/>
            <a:ext cx="7683500" cy="561244"/>
          </a:xfrm>
        </p:spPr>
        <p:txBody>
          <a:bodyPr wrap="square" anchor="b">
            <a:sp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435D6B8-B827-D469-D63F-44898873DA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 bwMode="gray">
          <a:xfrm>
            <a:off x="1127126" y="4123437"/>
            <a:ext cx="6373812" cy="11718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accent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E60820E-532E-6DE6-26F6-2496D8CDC18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 bwMode="ltGray">
          <a:xfrm>
            <a:off x="1150620" y="6061137"/>
            <a:ext cx="487870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algn="l" defTabSz="914400" rtl="0" eaLnBrk="1" latinLnBrk="0" hangingPunct="1"/>
            <a:r>
              <a:rPr lang="en-US" sz="2000" kern="1200" dirty="0">
                <a:solidFill>
                  <a:srgbClr val="7C898D"/>
                </a:solidFill>
                <a:latin typeface="Aptos" panose="020B0004020202020204" pitchFamily="34" charset="0"/>
                <a:ea typeface="+mn-ea"/>
                <a:cs typeface="+mn-cs"/>
              </a:rPr>
              <a:t>We make interconnection easy. Anywhere.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92F09B3-7840-64CA-F896-9741A1593A7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gray">
          <a:xfrm>
            <a:off x="1102331" y="751282"/>
            <a:ext cx="1290321" cy="1188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0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710" userDrawn="1">
          <p15:clr>
            <a:srgbClr val="FBAE40"/>
          </p15:clr>
        </p15:guide>
        <p15:guide id="2" orient="horz" pos="2432" userDrawn="1">
          <p15:clr>
            <a:srgbClr val="FBAE40"/>
          </p15:clr>
        </p15:guide>
        <p15:guide id="3" orient="horz" pos="259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BD51A7D4-129A-912F-CAA7-F7B3AE33F2C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86" t="-29722" r="28" b="29722"/>
          <a:stretch/>
        </p:blipFill>
        <p:spPr bwMode="ltGray">
          <a:xfrm>
            <a:off x="0" y="0"/>
            <a:ext cx="12192000" cy="6858000"/>
          </a:xfrm>
          <a:prstGeom prst="rect">
            <a:avLst/>
          </a:prstGeom>
          <a:solidFill>
            <a:srgbClr val="093E4E"/>
          </a:solidFill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A0A8139-3226-D02C-0149-FC78010B5D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 bwMode="gray">
          <a:xfrm>
            <a:off x="1127125" y="2994274"/>
            <a:ext cx="10064749" cy="561244"/>
          </a:xfrm>
        </p:spPr>
        <p:txBody>
          <a:bodyPr wrap="square" anchor="b">
            <a:sp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435D6B8-B827-D469-D63F-44898873DA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 bwMode="gray">
          <a:xfrm>
            <a:off x="1127125" y="3577089"/>
            <a:ext cx="10064749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600">
                <a:solidFill>
                  <a:schemeClr val="accent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E60820E-532E-6DE6-26F6-2496D8CDC18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 bwMode="gray">
          <a:xfrm>
            <a:off x="3217544" y="1550302"/>
            <a:ext cx="5735955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2000" dirty="0">
                <a:solidFill>
                  <a:schemeClr val="bg1">
                    <a:alpha val="50000"/>
                  </a:schemeClr>
                </a:solidFill>
                <a:latin typeface="Aptos" panose="020B0004020202020204" pitchFamily="34" charset="0"/>
              </a:rPr>
              <a:t>We make interconnection easy. Anywhere.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752D7530-3E09-A29A-F79F-42316DBBB27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 userDrawn="1"/>
        </p:nvCxnSpPr>
        <p:spPr bwMode="gray">
          <a:xfrm>
            <a:off x="3208019" y="1894724"/>
            <a:ext cx="4602481" cy="0"/>
          </a:xfrm>
          <a:prstGeom prst="line">
            <a:avLst/>
          </a:prstGeom>
          <a:ln w="6350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87CE0C59-0382-8C5D-F62E-38549CEB566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gray">
          <a:xfrm>
            <a:off x="1102331" y="751282"/>
            <a:ext cx="1290321" cy="1188210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D720FC59-318F-A56A-CAE3-C45AFC9BDB4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gray">
          <a:xfrm>
            <a:off x="0" y="4640580"/>
            <a:ext cx="12192000" cy="2217420"/>
          </a:xfrm>
          <a:prstGeom prst="rect">
            <a:avLst/>
          </a:prstGeom>
          <a:gradFill>
            <a:gsLst>
              <a:gs pos="0">
                <a:schemeClr val="accent2">
                  <a:alpha val="0"/>
                </a:schemeClr>
              </a:gs>
              <a:gs pos="74000">
                <a:schemeClr val="accent2">
                  <a:alpha val="57000"/>
                </a:schemeClr>
              </a:gs>
              <a:gs pos="100000">
                <a:schemeClr val="accent2">
                  <a:alpha val="6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20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251" userDrawn="1">
          <p15:clr>
            <a:srgbClr val="FBAE40"/>
          </p15:clr>
        </p15:guide>
        <p15:guide id="2" pos="710" userDrawn="1">
          <p15:clr>
            <a:srgbClr val="FBAE40"/>
          </p15:clr>
        </p15:guide>
        <p15:guide id="3" pos="7061" userDrawn="1">
          <p15:clr>
            <a:srgbClr val="FBAE40"/>
          </p15:clr>
        </p15:guide>
        <p15:guide id="4" orient="horz" pos="224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C714EA2-3019-09DD-7761-FA07C9D88D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 bwMode="gray">
          <a:xfrm>
            <a:off x="503998" y="360001"/>
            <a:ext cx="11184002" cy="42761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C869186-9A29-7912-8DA9-86DDA2E25BA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0" hasCustomPrompt="1"/>
          </p:nvPr>
        </p:nvSpPr>
        <p:spPr bwMode="gray">
          <a:xfrm>
            <a:off x="503998" y="781269"/>
            <a:ext cx="11184002" cy="278794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90000"/>
              </a:lnSpc>
              <a:buNone/>
              <a:defRPr sz="2000">
                <a:solidFill>
                  <a:schemeClr val="accent3"/>
                </a:solidFill>
                <a:latin typeface="+mj-lt"/>
              </a:defRPr>
            </a:lvl1pPr>
            <a:lvl2pPr marL="350837" indent="0">
              <a:buNone/>
              <a:defRPr sz="2000">
                <a:solidFill>
                  <a:schemeClr val="accent3"/>
                </a:solidFill>
                <a:latin typeface="+mj-lt"/>
              </a:defRPr>
            </a:lvl2pPr>
          </a:lstStyle>
          <a:p>
            <a:pPr lvl="0"/>
            <a:r>
              <a:rPr lang="en-US" dirty="0"/>
              <a:t>Subline can be removed if two lines are required for the headline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21DF9D7-DF83-0CBC-E9D0-541295E7BF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1" hasCustomPrompt="1"/>
          </p:nvPr>
        </p:nvSpPr>
        <p:spPr bwMode="gray">
          <a:xfrm>
            <a:off x="503998" y="1432561"/>
            <a:ext cx="11184002" cy="5063490"/>
          </a:xfrm>
        </p:spPr>
        <p:txBody>
          <a:bodyPr>
            <a:noAutofit/>
          </a:bodyPr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Please use “Increase List Level” in the menu to show bullet points </a:t>
            </a:r>
          </a:p>
          <a:p>
            <a:pPr lvl="1"/>
            <a:r>
              <a:rPr lang="en-US" dirty="0" err="1"/>
              <a:t>Zweite</a:t>
            </a:r>
            <a:r>
              <a:rPr lang="en-US" dirty="0"/>
              <a:t> Ebene</a:t>
            </a:r>
          </a:p>
          <a:p>
            <a:pPr lvl="2"/>
            <a:r>
              <a:rPr lang="en-US" dirty="0" err="1"/>
              <a:t>Dritte</a:t>
            </a:r>
            <a:r>
              <a:rPr lang="en-US" dirty="0"/>
              <a:t> Ebene</a:t>
            </a:r>
          </a:p>
          <a:p>
            <a:pPr lvl="3"/>
            <a:r>
              <a:rPr lang="en-US" dirty="0" err="1"/>
              <a:t>Vierte</a:t>
            </a:r>
            <a:r>
              <a:rPr lang="en-US" dirty="0"/>
              <a:t> Ebene</a:t>
            </a:r>
          </a:p>
          <a:p>
            <a:pPr lvl="4"/>
            <a:r>
              <a:rPr lang="en-US" dirty="0" err="1"/>
              <a:t>Fünfte</a:t>
            </a:r>
            <a:r>
              <a:rPr lang="en-US" dirty="0"/>
              <a:t> Ebene</a:t>
            </a:r>
          </a:p>
        </p:txBody>
      </p:sp>
    </p:spTree>
    <p:extLst>
      <p:ext uri="{BB962C8B-B14F-4D97-AF65-F5344CB8AC3E}">
        <p14:creationId xmlns:p14="http://schemas.microsoft.com/office/powerpoint/2010/main" val="30989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7364" userDrawn="1">
          <p15:clr>
            <a:srgbClr val="FBAE40"/>
          </p15:clr>
        </p15:guide>
        <p15:guide id="2" orient="horz" pos="900" userDrawn="1">
          <p15:clr>
            <a:srgbClr val="FBAE40"/>
          </p15:clr>
        </p15:guide>
        <p15:guide id="3" orient="horz" pos="4092" userDrawn="1">
          <p15:clr>
            <a:srgbClr val="FBAE40"/>
          </p15:clr>
        </p15:guide>
        <p15:guide id="4" pos="316" userDrawn="1">
          <p15:clr>
            <a:srgbClr val="FBAE40"/>
          </p15:clr>
        </p15:guide>
        <p15:guide id="5" orient="horz" pos="2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dar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9155AD6B-ACDD-B826-1FEF-151A32E86EC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ltGray"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36565D5-8BC1-8C29-EB58-4EA5249E043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gray">
          <a:xfrm>
            <a:off x="11447157" y="6161604"/>
            <a:ext cx="494544" cy="494544"/>
          </a:xfrm>
          <a:prstGeom prst="rect">
            <a:avLst/>
          </a:prstGeom>
        </p:spPr>
      </p:pic>
      <p:sp>
        <p:nvSpPr>
          <p:cNvPr id="4" name="Titel 6">
            <a:extLst>
              <a:ext uri="{FF2B5EF4-FFF2-40B4-BE49-F238E27FC236}">
                <a16:creationId xmlns:a16="http://schemas.microsoft.com/office/drawing/2014/main" id="{7E9342B3-2E74-E23C-D596-43E3FF484B5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 bwMode="gray">
          <a:xfrm>
            <a:off x="1775460" y="882969"/>
            <a:ext cx="8821103" cy="2976510"/>
          </a:xfrm>
        </p:spPr>
        <p:txBody>
          <a:bodyPr anchor="b" anchorCtr="0">
            <a:noAutofit/>
          </a:bodyPr>
          <a:lstStyle>
            <a:lvl1pPr>
              <a:defRPr sz="6600" i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„Quote“</a:t>
            </a:r>
          </a:p>
        </p:txBody>
      </p:sp>
      <p:sp>
        <p:nvSpPr>
          <p:cNvPr id="6" name="Textplatzhalter 8">
            <a:extLst>
              <a:ext uri="{FF2B5EF4-FFF2-40B4-BE49-F238E27FC236}">
                <a16:creationId xmlns:a16="http://schemas.microsoft.com/office/drawing/2014/main" id="{29091C34-46F8-3356-2C13-915A21657A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0"/>
          </p:nvPr>
        </p:nvSpPr>
        <p:spPr bwMode="gray">
          <a:xfrm>
            <a:off x="1775459" y="4400550"/>
            <a:ext cx="8821103" cy="62208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3"/>
                </a:solidFill>
                <a:latin typeface="+mj-lt"/>
              </a:defRPr>
            </a:lvl1pPr>
            <a:lvl2pPr marL="350837" indent="0">
              <a:buNone/>
              <a:defRPr sz="2000">
                <a:solidFill>
                  <a:schemeClr val="accent3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900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orient="horz" pos="2772" userDrawn="1">
          <p15:clr>
            <a:srgbClr val="FBAE40"/>
          </p15:clr>
        </p15:guide>
        <p15:guide id="4" pos="667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23C372B5-68C5-501B-599B-92B7630BFF9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Aptos" panose="020B00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E7C6D2D-47A8-CFC8-8156-0E9C36E544D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oolsToo_Slide" descr="ToolsToo_Slide">
            <a:extLst>
              <a:ext uri="{FF2B5EF4-FFF2-40B4-BE49-F238E27FC236}">
                <a16:creationId xmlns:a16="http://schemas.microsoft.com/office/drawing/2014/main" id="{BCC27BFD-F896-E83E-5A29-A9164182939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Aptos" panose="020B00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25EDBEB-FC3D-6A11-7A19-331BDC99BA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503998" y="360001"/>
            <a:ext cx="11184002" cy="427618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en-US" dirty="0" err="1"/>
              <a:t>Mastertitelformat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220A0E-2341-F991-9779-525B6E9B561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idx="1"/>
          </p:nvPr>
        </p:nvSpPr>
        <p:spPr>
          <a:xfrm>
            <a:off x="503998" y="1432561"/>
            <a:ext cx="11184002" cy="506349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Please use “Increase List Level” in the menu to show bullet points </a:t>
            </a:r>
          </a:p>
          <a:p>
            <a:pPr lvl="1"/>
            <a:r>
              <a:rPr lang="en-US" dirty="0" err="1"/>
              <a:t>Zweite</a:t>
            </a:r>
            <a:r>
              <a:rPr lang="en-US" dirty="0"/>
              <a:t> Ebene</a:t>
            </a:r>
          </a:p>
          <a:p>
            <a:pPr lvl="2"/>
            <a:r>
              <a:rPr lang="en-US" dirty="0" err="1"/>
              <a:t>Dritte</a:t>
            </a:r>
            <a:r>
              <a:rPr lang="en-US" dirty="0"/>
              <a:t> Ebene</a:t>
            </a:r>
          </a:p>
          <a:p>
            <a:pPr lvl="3"/>
            <a:r>
              <a:rPr lang="en-US" dirty="0" err="1"/>
              <a:t>Vierte</a:t>
            </a:r>
            <a:r>
              <a:rPr lang="en-US" dirty="0"/>
              <a:t> Ebene</a:t>
            </a:r>
          </a:p>
          <a:p>
            <a:pPr lvl="4"/>
            <a:r>
              <a:rPr lang="en-US" dirty="0" err="1"/>
              <a:t>Fünfte</a:t>
            </a:r>
            <a:r>
              <a:rPr lang="en-US" dirty="0"/>
              <a:t> Ebene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A1E55B1-FFBD-95BE-D5B7-8251B95B401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447157" y="6161604"/>
            <a:ext cx="494544" cy="49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40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9" r:id="rId2"/>
    <p:sldLayoutId id="2147483650" r:id="rId3"/>
    <p:sldLayoutId id="2147483710" r:id="rId4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Arial" panose="020B0604020202020204" pitchFamily="34" charset="0"/>
        <a:buNone/>
        <a:defRPr sz="220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1pPr>
      <a:lvl2pPr marL="449263" indent="-2667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3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2pPr>
      <a:lvl3pPr marL="808038" indent="-266700" algn="l" defTabSz="914400" rtl="0" eaLnBrk="1" latinLnBrk="0" hangingPunct="1">
        <a:lnSpc>
          <a:spcPct val="100000"/>
        </a:lnSpc>
        <a:spcBef>
          <a:spcPts val="800"/>
        </a:spcBef>
        <a:buClr>
          <a:schemeClr val="accent3"/>
        </a:buClr>
        <a:buSzPct val="100000"/>
        <a:buFont typeface="Symbol" panose="05050102010706020507" pitchFamily="18" charset="2"/>
        <a:buChar char="-"/>
        <a:defRPr sz="180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3pPr>
      <a:lvl4pPr marL="1074738" indent="-176213" algn="l" defTabSz="914400" rtl="0" eaLnBrk="1" latinLnBrk="0" hangingPunct="1">
        <a:lnSpc>
          <a:spcPct val="100000"/>
        </a:lnSpc>
        <a:spcBef>
          <a:spcPts val="600"/>
        </a:spcBef>
        <a:buClr>
          <a:schemeClr val="accent3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4pPr>
      <a:lvl5pPr marL="1371600" indent="-206375" algn="l" defTabSz="914400" rtl="0" eaLnBrk="1" latinLnBrk="0" hangingPunct="1">
        <a:lnSpc>
          <a:spcPct val="100000"/>
        </a:lnSpc>
        <a:spcBef>
          <a:spcPts val="600"/>
        </a:spcBef>
        <a:buClr>
          <a:schemeClr val="accent3"/>
        </a:buClr>
        <a:buSzPct val="100000"/>
        <a:buFont typeface="Symbol" panose="05050102010706020507" pitchFamily="18" charset="2"/>
        <a:buChar char="-"/>
        <a:tabLst/>
        <a:defRPr sz="140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7BDD0FA2-6F69-E60C-03D0-51B505469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126" y="3326295"/>
            <a:ext cx="7683500" cy="534505"/>
          </a:xfrm>
        </p:spPr>
        <p:txBody>
          <a:bodyPr/>
          <a:lstStyle/>
          <a:p>
            <a:r>
              <a:rPr lang="de-DE" sz="4000" dirty="0"/>
              <a:t>Interconnection Personals </a:t>
            </a:r>
            <a:endParaRPr lang="en-US" dirty="0"/>
          </a:p>
        </p:txBody>
      </p:sp>
      <p:sp>
        <p:nvSpPr>
          <p:cNvPr id="11" name="Untertitel 10">
            <a:extLst>
              <a:ext uri="{FF2B5EF4-FFF2-40B4-BE49-F238E27FC236}">
                <a16:creationId xmlns:a16="http://schemas.microsoft.com/office/drawing/2014/main" id="{FA7109D0-4786-9ECE-8CAE-85C0B32268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126" y="4123437"/>
            <a:ext cx="6373812" cy="1171891"/>
          </a:xfrm>
        </p:spPr>
        <p:txBody>
          <a:bodyPr>
            <a:normAutofit/>
          </a:bodyPr>
          <a:lstStyle/>
          <a:p>
            <a:r>
              <a:rPr lang="de-DE" dirty="0"/>
              <a:t>DE-CIX </a:t>
            </a:r>
            <a:r>
              <a:rPr lang="de-DE" dirty="0" err="1"/>
              <a:t>RoundTables</a:t>
            </a:r>
            <a:r>
              <a:rPr lang="de-DE" dirty="0"/>
              <a:t> Frühling/Sommer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58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F4403-4EBF-2637-1512-670FC7BF8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1FE8B935-89D9-F03F-0591-1282F6D57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460" y="882969"/>
            <a:ext cx="9184640" cy="297651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3"/>
                </a:solidFill>
              </a:rPr>
              <a:t>“Interconnection Personals”?</a:t>
            </a:r>
            <a:br>
              <a:rPr lang="en-US" sz="4800" dirty="0">
                <a:solidFill>
                  <a:schemeClr val="accent3"/>
                </a:solidFill>
              </a:rPr>
            </a:br>
            <a:br>
              <a:rPr lang="en-US" sz="4800" dirty="0">
                <a:solidFill>
                  <a:schemeClr val="accent3"/>
                </a:solidFill>
              </a:rPr>
            </a:br>
            <a:r>
              <a:rPr lang="en-US" sz="4000" dirty="0">
                <a:solidFill>
                  <a:schemeClr val="accent3"/>
                </a:solidFill>
              </a:rPr>
              <a:t>A chance for everyone to introduce their networks!</a:t>
            </a:r>
            <a:endParaRPr lang="en-US" sz="4800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01B3816C-24DE-BE20-AD99-C54483BC05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5459" y="4400550"/>
            <a:ext cx="8821103" cy="622081"/>
          </a:xfrm>
        </p:spPr>
        <p:txBody>
          <a:bodyPr/>
          <a:lstStyle/>
          <a:p>
            <a:r>
              <a:rPr lang="en-US" dirty="0"/>
              <a:t>The Community gets a chance to build a better-connected Internet …</a:t>
            </a:r>
          </a:p>
        </p:txBody>
      </p:sp>
    </p:spTree>
    <p:extLst>
      <p:ext uri="{BB962C8B-B14F-4D97-AF65-F5344CB8AC3E}">
        <p14:creationId xmlns:p14="http://schemas.microsoft.com/office/powerpoint/2010/main" val="135312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BCB52995-9371-978B-D39A-32F72411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8" y="360001"/>
            <a:ext cx="11184002" cy="427618"/>
          </a:xfrm>
        </p:spPr>
        <p:txBody>
          <a:bodyPr/>
          <a:lstStyle/>
          <a:p>
            <a:r>
              <a:rPr lang="en-US" dirty="0"/>
              <a:t>How to prepare your Interconnection Personals slide</a:t>
            </a:r>
            <a:endParaRPr lang="en-DE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6BE00080-429E-4458-8036-DDB422500B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8859B420-377E-A757-9EE5-62427128CD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3998" y="1432561"/>
            <a:ext cx="11184002" cy="506349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dirty="0">
                <a:sym typeface="Calibri"/>
              </a:rPr>
              <a:t>Select your template/s based on your category, e.g.</a:t>
            </a:r>
            <a:br>
              <a:rPr lang="en-US" dirty="0">
                <a:sym typeface="Calibri"/>
              </a:rPr>
            </a:br>
            <a:r>
              <a:rPr lang="en" b="1" dirty="0">
                <a:sym typeface="Calibri"/>
              </a:rPr>
              <a:t>ISP/OTT/CDN/Carrier / Enterprises / Good-for-the-internet / Data Center</a:t>
            </a:r>
          </a:p>
          <a:p>
            <a:pPr marL="792163" lvl="1" indent="-342900"/>
            <a:r>
              <a:rPr lang="en-US" dirty="0">
                <a:sym typeface="Calibri"/>
              </a:rPr>
              <a:t>ISP/OTT/CDN/Carrier / Enterprises / Good-for-the-internet  &gt;&gt;&gt; </a:t>
            </a:r>
            <a:r>
              <a:rPr lang="en-US" b="1" dirty="0">
                <a:solidFill>
                  <a:schemeClr val="accent3"/>
                </a:solidFill>
                <a:sym typeface="Calibri"/>
              </a:rPr>
              <a:t>WHO</a:t>
            </a:r>
            <a:r>
              <a:rPr lang="en-US" dirty="0">
                <a:sym typeface="Calibri"/>
              </a:rPr>
              <a:t> to Peer</a:t>
            </a:r>
            <a:br>
              <a:rPr lang="en-US" dirty="0">
                <a:sym typeface="Calibri"/>
              </a:rPr>
            </a:b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sym typeface="Calibri"/>
              </a:rPr>
              <a:t>Basic information of Network Operators to establish peering ( ASN, Policy, location, </a:t>
            </a:r>
            <a:r>
              <a:rPr lang="en-US" dirty="0" err="1">
                <a:sym typeface="Calibri"/>
              </a:rPr>
              <a:t>etc</a:t>
            </a:r>
            <a:r>
              <a:rPr lang="en-US" dirty="0">
                <a:sym typeface="Calibri"/>
              </a:rPr>
              <a:t>)</a:t>
            </a:r>
          </a:p>
          <a:p>
            <a:pPr marL="792163" lvl="1" indent="-342900"/>
            <a:r>
              <a:rPr lang="en-US" dirty="0">
                <a:sym typeface="Calibri"/>
              </a:rPr>
              <a:t>Data Center  &gt;&gt;&gt; </a:t>
            </a:r>
            <a:r>
              <a:rPr lang="en-US" b="1" dirty="0">
                <a:solidFill>
                  <a:schemeClr val="accent3"/>
                </a:solidFill>
                <a:sym typeface="Calibri"/>
              </a:rPr>
              <a:t>WHERE</a:t>
            </a:r>
            <a:r>
              <a:rPr lang="en-US" dirty="0">
                <a:sym typeface="Calibri"/>
              </a:rPr>
              <a:t> (location) to peer</a:t>
            </a:r>
            <a:br>
              <a:rPr lang="en-US" dirty="0">
                <a:sym typeface="Calibri"/>
              </a:rPr>
            </a:b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sym typeface="Calibri"/>
              </a:rPr>
              <a:t>Data Center information (name, location, </a:t>
            </a:r>
            <a:r>
              <a:rPr lang="en-US" dirty="0" err="1">
                <a:sym typeface="Calibri"/>
              </a:rPr>
              <a:t>etc</a:t>
            </a:r>
            <a:r>
              <a:rPr lang="en-US" dirty="0">
                <a:sym typeface="Calibri"/>
              </a:rPr>
              <a:t>) that hosts Peers, IXPs and transport providers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>
                <a:sym typeface="Calibri"/>
              </a:rPr>
              <a:t>Fill-in the details (refer to examples)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>
                <a:sym typeface="Calibri"/>
              </a:rPr>
              <a:t>Presentation(talk) time is limited to one (1) minute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dirty="0">
              <a:sym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72974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Google Shape;86;p5"/>
          <p:cNvGraphicFramePr/>
          <p:nvPr>
            <p:extLst>
              <p:ext uri="{D42A27DB-BD31-4B8C-83A1-F6EECF244321}">
                <p14:modId xmlns:p14="http://schemas.microsoft.com/office/powerpoint/2010/main" val="447913828"/>
              </p:ext>
            </p:extLst>
          </p:nvPr>
        </p:nvGraphicFramePr>
        <p:xfrm>
          <a:off x="503238" y="1432561"/>
          <a:ext cx="9214795" cy="471399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40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ASN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&lt;XXX&gt;</a:t>
                      </a:r>
                      <a:endParaRPr sz="2000" b="0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Traffic Profile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Content / Eyeballs / Balanced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Traffic Volume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&lt;xbps&gt;</a:t>
                      </a:r>
                      <a:endParaRPr sz="2000" u="none" strike="noStrike" cap="none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Peering Policy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Open / Selective / Restrictive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40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Peering Locations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IXP/ DC/Location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PeeringDB </a:t>
                      </a: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Entry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asxxx.peeringdb.com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40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Contact Information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&lt;name&gt;, email &lt;peering@domain.com&gt;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8" name="Google Shape;88;p5"/>
          <p:cNvSpPr txBox="1"/>
          <p:nvPr/>
        </p:nvSpPr>
        <p:spPr>
          <a:xfrm rot="-677">
            <a:off x="28" y="-12342"/>
            <a:ext cx="1581251" cy="278495"/>
          </a:xfrm>
          <a:prstGeom prst="rect">
            <a:avLst/>
          </a:prstGeom>
          <a:solidFill>
            <a:schemeClr val="accent3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en"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ENTERPRISES</a:t>
            </a:r>
            <a:endParaRPr sz="24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90;p5">
            <a:extLst>
              <a:ext uri="{FF2B5EF4-FFF2-40B4-BE49-F238E27FC236}">
                <a16:creationId xmlns:a16="http://schemas.microsoft.com/office/drawing/2014/main" id="{E57B5BA5-94AA-7AD6-4FA4-067E95D1EE23}"/>
              </a:ext>
            </a:extLst>
          </p:cNvPr>
          <p:cNvSpPr/>
          <p:nvPr/>
        </p:nvSpPr>
        <p:spPr>
          <a:xfrm>
            <a:off x="10155600" y="1432561"/>
            <a:ext cx="1532400" cy="1462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600" b="0" i="0" u="none" strike="noStrike" cap="none" dirty="0">
                <a:solidFill>
                  <a:schemeClr val="dk2"/>
                </a:solidFill>
                <a:latin typeface="+mn-lt"/>
                <a:ea typeface="Calibri"/>
                <a:cs typeface="Calibri"/>
                <a:sym typeface="Calibri"/>
              </a:rPr>
              <a:t>optional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600" b="0" i="0" u="none" strike="noStrike" cap="none" dirty="0">
                <a:solidFill>
                  <a:schemeClr val="dk2"/>
                </a:solidFill>
                <a:latin typeface="+mn-lt"/>
                <a:ea typeface="Calibri"/>
                <a:cs typeface="Calibri"/>
                <a:sym typeface="Calibri"/>
              </a:rPr>
              <a:t>photo</a:t>
            </a:r>
            <a:endParaRPr sz="1600" b="0" i="0" u="none" strike="noStrike" cap="none" dirty="0">
              <a:solidFill>
                <a:schemeClr val="dk2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1;p5">
            <a:extLst>
              <a:ext uri="{FF2B5EF4-FFF2-40B4-BE49-F238E27FC236}">
                <a16:creationId xmlns:a16="http://schemas.microsoft.com/office/drawing/2014/main" id="{20FD5B25-21FD-2D00-AFAA-58A7C2526E58}"/>
              </a:ext>
            </a:extLst>
          </p:cNvPr>
          <p:cNvSpPr txBox="1"/>
          <p:nvPr/>
        </p:nvSpPr>
        <p:spPr>
          <a:xfrm>
            <a:off x="10038080" y="160801"/>
            <a:ext cx="1889760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Arial"/>
              <a:buNone/>
            </a:pPr>
            <a:r>
              <a:rPr lang="en" sz="1600" b="0" u="none" strike="noStrike" cap="none" dirty="0">
                <a:solidFill>
                  <a:schemeClr val="accent1"/>
                </a:solidFill>
                <a:latin typeface="Inter Italic" panose="02000503000000020004" pitchFamily="2" charset="0"/>
                <a:ea typeface="Inter Italic" panose="02000503000000020004" pitchFamily="2" charset="0"/>
                <a:cs typeface="Calibri"/>
                <a:sym typeface="Calibri"/>
              </a:rPr>
              <a:t>&lt;Company logo&gt;</a:t>
            </a:r>
            <a:endParaRPr sz="1600" b="0" u="none" strike="noStrike" cap="none" dirty="0">
              <a:solidFill>
                <a:schemeClr val="accent1"/>
              </a:solidFill>
              <a:latin typeface="Inter Italic" panose="02000503000000020004" pitchFamily="2" charset="0"/>
              <a:ea typeface="Inter Italic" panose="02000503000000020004" pitchFamily="2" charset="0"/>
              <a:cs typeface="Calibri"/>
              <a:sym typeface="Calibri"/>
            </a:endParaRPr>
          </a:p>
        </p:txBody>
      </p:sp>
      <p:sp>
        <p:nvSpPr>
          <p:cNvPr id="8" name="Google Shape;89;p5">
            <a:extLst>
              <a:ext uri="{FF2B5EF4-FFF2-40B4-BE49-F238E27FC236}">
                <a16:creationId xmlns:a16="http://schemas.microsoft.com/office/drawing/2014/main" id="{7D5BD74B-AF83-6C64-4F65-EFDB8571462B}"/>
              </a:ext>
            </a:extLst>
          </p:cNvPr>
          <p:cNvSpPr txBox="1"/>
          <p:nvPr/>
        </p:nvSpPr>
        <p:spPr>
          <a:xfrm>
            <a:off x="10155600" y="2895361"/>
            <a:ext cx="153240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Contact details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0" name="Google Shape;85;p5">
            <a:extLst>
              <a:ext uri="{FF2B5EF4-FFF2-40B4-BE49-F238E27FC236}">
                <a16:creationId xmlns:a16="http://schemas.microsoft.com/office/drawing/2014/main" id="{A291C9D0-6715-941D-3934-27FE0FAD0355}"/>
              </a:ext>
            </a:extLst>
          </p:cNvPr>
          <p:cNvSpPr txBox="1"/>
          <p:nvPr/>
        </p:nvSpPr>
        <p:spPr>
          <a:xfrm>
            <a:off x="3413761" y="0"/>
            <a:ext cx="6228243" cy="891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endParaRPr sz="4800" i="0" u="none" strike="noStrike" cap="none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B131E2-E746-C453-81C5-12AC2468C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8" y="360001"/>
            <a:ext cx="11184002" cy="427618"/>
          </a:xfrm>
        </p:spPr>
        <p:txBody>
          <a:bodyPr/>
          <a:lstStyle/>
          <a:p>
            <a:r>
              <a:rPr lang="en-US" dirty="0">
                <a:sym typeface="Calibri"/>
              </a:rPr>
              <a:t>&lt;Company name&gt;</a:t>
            </a:r>
            <a:endParaRPr lang="en-DE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F1A8C81-A5FC-7038-34EF-A1B1A5A8CE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0726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>
          <a:extLst>
            <a:ext uri="{FF2B5EF4-FFF2-40B4-BE49-F238E27FC236}">
              <a16:creationId xmlns:a16="http://schemas.microsoft.com/office/drawing/2014/main" id="{9082A142-1D8C-B2FD-D9D3-D18773586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Google Shape;86;p5">
            <a:extLst>
              <a:ext uri="{FF2B5EF4-FFF2-40B4-BE49-F238E27FC236}">
                <a16:creationId xmlns:a16="http://schemas.microsoft.com/office/drawing/2014/main" id="{705426A0-991B-5993-E826-40866D11AE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1222804"/>
              </p:ext>
            </p:extLst>
          </p:nvPr>
        </p:nvGraphicFramePr>
        <p:xfrm>
          <a:off x="503238" y="1432561"/>
          <a:ext cx="9214795" cy="471399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40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ASN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&lt;XXX&gt;</a:t>
                      </a:r>
                      <a:endParaRPr sz="2000" b="0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Traffic Profile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Content / Eyeballs / Balanced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Traffic Volume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&lt;xbps&gt;</a:t>
                      </a:r>
                      <a:endParaRPr sz="2000" u="none" strike="noStrike" cap="none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Peering Policy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Open / Selective / Restrictive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40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Peering Locations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IXP/ DC/Location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PeeringDB Entry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asxxx.peeringdb.com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40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Contact Information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&lt;name&gt;, email &lt;peering@domain.com&gt;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Google Shape;90;p5">
            <a:extLst>
              <a:ext uri="{FF2B5EF4-FFF2-40B4-BE49-F238E27FC236}">
                <a16:creationId xmlns:a16="http://schemas.microsoft.com/office/drawing/2014/main" id="{5A91FB87-D8CA-992B-0639-55CCA22977C3}"/>
              </a:ext>
            </a:extLst>
          </p:cNvPr>
          <p:cNvSpPr/>
          <p:nvPr/>
        </p:nvSpPr>
        <p:spPr>
          <a:xfrm>
            <a:off x="10155600" y="1432561"/>
            <a:ext cx="1532400" cy="1462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600" b="0" i="0" u="none" strike="noStrike" cap="none" dirty="0">
                <a:solidFill>
                  <a:schemeClr val="dk2"/>
                </a:solidFill>
                <a:latin typeface="+mn-lt"/>
                <a:ea typeface="Calibri"/>
                <a:cs typeface="Calibri"/>
                <a:sym typeface="Calibri"/>
              </a:rPr>
              <a:t>optional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600" b="0" i="0" u="none" strike="noStrike" cap="none" dirty="0">
                <a:solidFill>
                  <a:schemeClr val="dk2"/>
                </a:solidFill>
                <a:latin typeface="+mn-lt"/>
                <a:ea typeface="Calibri"/>
                <a:cs typeface="Calibri"/>
                <a:sym typeface="Calibri"/>
              </a:rPr>
              <a:t>photo</a:t>
            </a:r>
            <a:endParaRPr sz="1600" b="0" i="0" u="none" strike="noStrike" cap="none" dirty="0">
              <a:solidFill>
                <a:schemeClr val="dk2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1;p5">
            <a:extLst>
              <a:ext uri="{FF2B5EF4-FFF2-40B4-BE49-F238E27FC236}">
                <a16:creationId xmlns:a16="http://schemas.microsoft.com/office/drawing/2014/main" id="{49B6696D-1B37-F4B3-7592-6108D2CB8F1C}"/>
              </a:ext>
            </a:extLst>
          </p:cNvPr>
          <p:cNvSpPr txBox="1"/>
          <p:nvPr/>
        </p:nvSpPr>
        <p:spPr>
          <a:xfrm>
            <a:off x="10038080" y="160801"/>
            <a:ext cx="1889760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Arial"/>
              <a:buNone/>
            </a:pPr>
            <a:r>
              <a:rPr lang="en" sz="1600" b="0" u="none" strike="noStrike" cap="none" dirty="0">
                <a:solidFill>
                  <a:schemeClr val="accent1"/>
                </a:solidFill>
                <a:latin typeface="Inter Italic" panose="02000503000000020004" pitchFamily="2" charset="0"/>
                <a:ea typeface="Inter Italic" panose="02000503000000020004" pitchFamily="2" charset="0"/>
                <a:cs typeface="Calibri"/>
                <a:sym typeface="Calibri"/>
              </a:rPr>
              <a:t>&lt;Company logo&gt;</a:t>
            </a:r>
            <a:endParaRPr sz="1600" b="0" u="none" strike="noStrike" cap="none" dirty="0">
              <a:solidFill>
                <a:schemeClr val="accent1"/>
              </a:solidFill>
              <a:latin typeface="Inter Italic" panose="02000503000000020004" pitchFamily="2" charset="0"/>
              <a:ea typeface="Inter Italic" panose="02000503000000020004" pitchFamily="2" charset="0"/>
              <a:cs typeface="Calibri"/>
              <a:sym typeface="Calibri"/>
            </a:endParaRPr>
          </a:p>
        </p:txBody>
      </p:sp>
      <p:sp>
        <p:nvSpPr>
          <p:cNvPr id="8" name="Google Shape;89;p5">
            <a:extLst>
              <a:ext uri="{FF2B5EF4-FFF2-40B4-BE49-F238E27FC236}">
                <a16:creationId xmlns:a16="http://schemas.microsoft.com/office/drawing/2014/main" id="{7EA81881-4AF7-F719-C6F1-F2CCE1727C29}"/>
              </a:ext>
            </a:extLst>
          </p:cNvPr>
          <p:cNvSpPr txBox="1"/>
          <p:nvPr/>
        </p:nvSpPr>
        <p:spPr>
          <a:xfrm>
            <a:off x="10155600" y="2895361"/>
            <a:ext cx="153240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Contact details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0" name="Google Shape;85;p5">
            <a:extLst>
              <a:ext uri="{FF2B5EF4-FFF2-40B4-BE49-F238E27FC236}">
                <a16:creationId xmlns:a16="http://schemas.microsoft.com/office/drawing/2014/main" id="{32EAAACC-00E6-65A4-B231-FF7565416E32}"/>
              </a:ext>
            </a:extLst>
          </p:cNvPr>
          <p:cNvSpPr txBox="1"/>
          <p:nvPr/>
        </p:nvSpPr>
        <p:spPr>
          <a:xfrm>
            <a:off x="3413761" y="0"/>
            <a:ext cx="6228243" cy="891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endParaRPr sz="4800" i="0" u="none" strike="noStrike" cap="none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F8FF5E-7067-0C82-337F-0618F7131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8" y="360001"/>
            <a:ext cx="11184002" cy="427618"/>
          </a:xfrm>
        </p:spPr>
        <p:txBody>
          <a:bodyPr/>
          <a:lstStyle/>
          <a:p>
            <a:r>
              <a:rPr lang="en-US" dirty="0">
                <a:sym typeface="Calibri"/>
              </a:rPr>
              <a:t>&lt;Company name&gt;</a:t>
            </a:r>
            <a:endParaRPr lang="en-DE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37640FD-0DE5-FC23-ACCE-C27389AB3E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Google Shape;88;p5">
            <a:extLst>
              <a:ext uri="{FF2B5EF4-FFF2-40B4-BE49-F238E27FC236}">
                <a16:creationId xmlns:a16="http://schemas.microsoft.com/office/drawing/2014/main" id="{592CD0B7-0E25-31DC-26D8-11305B61EB5C}"/>
              </a:ext>
            </a:extLst>
          </p:cNvPr>
          <p:cNvSpPr txBox="1"/>
          <p:nvPr/>
        </p:nvSpPr>
        <p:spPr>
          <a:xfrm rot="-677">
            <a:off x="28" y="-12418"/>
            <a:ext cx="2362165" cy="278495"/>
          </a:xfrm>
          <a:prstGeom prst="rect">
            <a:avLst/>
          </a:prstGeom>
          <a:solidFill>
            <a:schemeClr val="accent4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algn="ctr">
              <a:buClr>
                <a:srgbClr val="FFFFFF"/>
              </a:buClr>
              <a:buSzPts val="2400"/>
            </a:pPr>
            <a:r>
              <a:rPr lang="en-US" sz="18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Good for the internet</a:t>
            </a:r>
          </a:p>
        </p:txBody>
      </p:sp>
    </p:spTree>
    <p:extLst>
      <p:ext uri="{BB962C8B-B14F-4D97-AF65-F5344CB8AC3E}">
        <p14:creationId xmlns:p14="http://schemas.microsoft.com/office/powerpoint/2010/main" val="68176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>
          <a:extLst>
            <a:ext uri="{FF2B5EF4-FFF2-40B4-BE49-F238E27FC236}">
              <a16:creationId xmlns:a16="http://schemas.microsoft.com/office/drawing/2014/main" id="{1979EF9B-75C0-43A8-65C8-BF667FBFE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Google Shape;86;p5">
            <a:extLst>
              <a:ext uri="{FF2B5EF4-FFF2-40B4-BE49-F238E27FC236}">
                <a16:creationId xmlns:a16="http://schemas.microsoft.com/office/drawing/2014/main" id="{51E7EBB1-54F9-886D-CAE6-75FC8695EF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3069093"/>
              </p:ext>
            </p:extLst>
          </p:nvPr>
        </p:nvGraphicFramePr>
        <p:xfrm>
          <a:off x="503238" y="1432561"/>
          <a:ext cx="9214795" cy="471399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40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ASN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&lt;XXX&gt;</a:t>
                      </a:r>
                      <a:endParaRPr sz="2000" b="0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Traffic Profile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Content / Eyeballs / Balanced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Traffic Volume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&lt;xbps&gt;</a:t>
                      </a:r>
                      <a:endParaRPr sz="2000" u="none" strike="noStrike" cap="none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Peering Policy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Open / Selective / Restrictive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40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Peering Locations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IXP/ DC/Location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9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PeeringDB Entry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asxxx.peeringdb.com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40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Contact Information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&lt;name&gt;, email &lt;peering@domain.com&gt;</a:t>
                      </a:r>
                      <a:endParaRPr sz="2000" u="none" strike="noStrike" cap="none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Google Shape;90;p5">
            <a:extLst>
              <a:ext uri="{FF2B5EF4-FFF2-40B4-BE49-F238E27FC236}">
                <a16:creationId xmlns:a16="http://schemas.microsoft.com/office/drawing/2014/main" id="{E8131FDC-CB52-E3D4-B7B8-680B0DD96112}"/>
              </a:ext>
            </a:extLst>
          </p:cNvPr>
          <p:cNvSpPr/>
          <p:nvPr/>
        </p:nvSpPr>
        <p:spPr>
          <a:xfrm>
            <a:off x="10155600" y="1432561"/>
            <a:ext cx="1532400" cy="1462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600" b="0" i="0" u="none" strike="noStrike" cap="none" dirty="0">
                <a:solidFill>
                  <a:schemeClr val="dk2"/>
                </a:solidFill>
                <a:latin typeface="+mn-lt"/>
                <a:ea typeface="Calibri"/>
                <a:cs typeface="Calibri"/>
                <a:sym typeface="Calibri"/>
              </a:rPr>
              <a:t>optional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600" b="0" i="0" u="none" strike="noStrike" cap="none" dirty="0">
                <a:solidFill>
                  <a:schemeClr val="dk2"/>
                </a:solidFill>
                <a:latin typeface="+mn-lt"/>
                <a:ea typeface="Calibri"/>
                <a:cs typeface="Calibri"/>
                <a:sym typeface="Calibri"/>
              </a:rPr>
              <a:t>photo</a:t>
            </a:r>
            <a:endParaRPr sz="1600" b="0" i="0" u="none" strike="noStrike" cap="none" dirty="0">
              <a:solidFill>
                <a:schemeClr val="dk2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1;p5">
            <a:extLst>
              <a:ext uri="{FF2B5EF4-FFF2-40B4-BE49-F238E27FC236}">
                <a16:creationId xmlns:a16="http://schemas.microsoft.com/office/drawing/2014/main" id="{0AF7F689-599E-BE05-369E-75E6BFA26A10}"/>
              </a:ext>
            </a:extLst>
          </p:cNvPr>
          <p:cNvSpPr txBox="1"/>
          <p:nvPr/>
        </p:nvSpPr>
        <p:spPr>
          <a:xfrm>
            <a:off x="10038080" y="160801"/>
            <a:ext cx="1889760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Arial"/>
              <a:buNone/>
            </a:pPr>
            <a:r>
              <a:rPr lang="en" sz="1600" b="0" u="none" strike="noStrike" cap="none" dirty="0">
                <a:solidFill>
                  <a:schemeClr val="accent1"/>
                </a:solidFill>
                <a:latin typeface="Inter Italic" panose="02000503000000020004" pitchFamily="2" charset="0"/>
                <a:ea typeface="Inter Italic" panose="02000503000000020004" pitchFamily="2" charset="0"/>
                <a:cs typeface="Calibri"/>
                <a:sym typeface="Calibri"/>
              </a:rPr>
              <a:t>&lt;Company logo&gt;</a:t>
            </a:r>
            <a:endParaRPr sz="1600" b="0" u="none" strike="noStrike" cap="none" dirty="0">
              <a:solidFill>
                <a:schemeClr val="accent1"/>
              </a:solidFill>
              <a:latin typeface="Inter Italic" panose="02000503000000020004" pitchFamily="2" charset="0"/>
              <a:ea typeface="Inter Italic" panose="02000503000000020004" pitchFamily="2" charset="0"/>
              <a:cs typeface="Calibri"/>
              <a:sym typeface="Calibri"/>
            </a:endParaRPr>
          </a:p>
        </p:txBody>
      </p:sp>
      <p:sp>
        <p:nvSpPr>
          <p:cNvPr id="8" name="Google Shape;89;p5">
            <a:extLst>
              <a:ext uri="{FF2B5EF4-FFF2-40B4-BE49-F238E27FC236}">
                <a16:creationId xmlns:a16="http://schemas.microsoft.com/office/drawing/2014/main" id="{64E70083-39DB-2D93-9C20-8ADA9D74ECAB}"/>
              </a:ext>
            </a:extLst>
          </p:cNvPr>
          <p:cNvSpPr txBox="1"/>
          <p:nvPr/>
        </p:nvSpPr>
        <p:spPr>
          <a:xfrm>
            <a:off x="10155600" y="2895361"/>
            <a:ext cx="153240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Contact details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0" name="Google Shape;85;p5">
            <a:extLst>
              <a:ext uri="{FF2B5EF4-FFF2-40B4-BE49-F238E27FC236}">
                <a16:creationId xmlns:a16="http://schemas.microsoft.com/office/drawing/2014/main" id="{976F89AA-228F-439F-CA4B-085B1F14D4CD}"/>
              </a:ext>
            </a:extLst>
          </p:cNvPr>
          <p:cNvSpPr txBox="1"/>
          <p:nvPr/>
        </p:nvSpPr>
        <p:spPr>
          <a:xfrm>
            <a:off x="3413761" y="0"/>
            <a:ext cx="6228243" cy="891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endParaRPr sz="4800" i="0" u="none" strike="noStrike" cap="none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9F999D-4CFA-DFEC-9921-B3EAF4917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8" y="360001"/>
            <a:ext cx="11184002" cy="427618"/>
          </a:xfrm>
        </p:spPr>
        <p:txBody>
          <a:bodyPr/>
          <a:lstStyle/>
          <a:p>
            <a:r>
              <a:rPr lang="en-US" dirty="0">
                <a:sym typeface="Calibri"/>
              </a:rPr>
              <a:t>&lt;Company name&gt;</a:t>
            </a:r>
            <a:endParaRPr lang="en-DE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DB8FAF8-6741-991E-6F48-9D3706EAF6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Google Shape;88;p5">
            <a:extLst>
              <a:ext uri="{FF2B5EF4-FFF2-40B4-BE49-F238E27FC236}">
                <a16:creationId xmlns:a16="http://schemas.microsoft.com/office/drawing/2014/main" id="{A97BAD26-D3C5-194F-4B2B-798AF758D40D}"/>
              </a:ext>
            </a:extLst>
          </p:cNvPr>
          <p:cNvSpPr txBox="1"/>
          <p:nvPr/>
        </p:nvSpPr>
        <p:spPr>
          <a:xfrm rot="-677">
            <a:off x="28" y="-12406"/>
            <a:ext cx="2235165" cy="278495"/>
          </a:xfrm>
          <a:prstGeom prst="rect">
            <a:avLst/>
          </a:prstGeom>
          <a:solidFill>
            <a:schemeClr val="tx2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algn="ctr">
              <a:buClr>
                <a:srgbClr val="FFFFFF"/>
              </a:buClr>
              <a:buSzPts val="2400"/>
            </a:pPr>
            <a:r>
              <a:rPr lang="en-US" sz="1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ISP/OTT/CDN/Carrier</a:t>
            </a:r>
            <a:endParaRPr sz="24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4918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>
          <a:extLst>
            <a:ext uri="{FF2B5EF4-FFF2-40B4-BE49-F238E27FC236}">
              <a16:creationId xmlns:a16="http://schemas.microsoft.com/office/drawing/2014/main" id="{0F01BE0E-5447-4EEC-1BA4-CC76F0854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0;p5">
            <a:extLst>
              <a:ext uri="{FF2B5EF4-FFF2-40B4-BE49-F238E27FC236}">
                <a16:creationId xmlns:a16="http://schemas.microsoft.com/office/drawing/2014/main" id="{9FB3AADA-E876-768A-CC5C-8F07FA79A84C}"/>
              </a:ext>
            </a:extLst>
          </p:cNvPr>
          <p:cNvSpPr/>
          <p:nvPr/>
        </p:nvSpPr>
        <p:spPr>
          <a:xfrm>
            <a:off x="10155600" y="1432561"/>
            <a:ext cx="1532400" cy="1462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600" b="0" i="0" u="none" strike="noStrike" cap="none" dirty="0">
                <a:solidFill>
                  <a:schemeClr val="dk2"/>
                </a:solidFill>
                <a:latin typeface="+mn-lt"/>
                <a:ea typeface="Calibri"/>
                <a:cs typeface="Calibri"/>
                <a:sym typeface="Calibri"/>
              </a:rPr>
              <a:t>optional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600" b="0" i="0" u="none" strike="noStrike" cap="none" dirty="0">
                <a:solidFill>
                  <a:schemeClr val="dk2"/>
                </a:solidFill>
                <a:latin typeface="+mn-lt"/>
                <a:ea typeface="Calibri"/>
                <a:cs typeface="Calibri"/>
                <a:sym typeface="Calibri"/>
              </a:rPr>
              <a:t>photo</a:t>
            </a:r>
            <a:endParaRPr sz="1600" b="0" i="0" u="none" strike="noStrike" cap="none" dirty="0">
              <a:solidFill>
                <a:schemeClr val="dk2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1;p5">
            <a:extLst>
              <a:ext uri="{FF2B5EF4-FFF2-40B4-BE49-F238E27FC236}">
                <a16:creationId xmlns:a16="http://schemas.microsoft.com/office/drawing/2014/main" id="{A91394BD-D56C-0BFD-868A-0D49282B210A}"/>
              </a:ext>
            </a:extLst>
          </p:cNvPr>
          <p:cNvSpPr txBox="1"/>
          <p:nvPr/>
        </p:nvSpPr>
        <p:spPr>
          <a:xfrm>
            <a:off x="10038080" y="160801"/>
            <a:ext cx="1889760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Arial"/>
              <a:buNone/>
            </a:pPr>
            <a:r>
              <a:rPr lang="en" sz="1600" b="0" u="none" strike="noStrike" cap="none" dirty="0">
                <a:solidFill>
                  <a:schemeClr val="accent1"/>
                </a:solidFill>
                <a:latin typeface="Inter Italic" panose="02000503000000020004" pitchFamily="2" charset="0"/>
                <a:ea typeface="Inter Italic" panose="02000503000000020004" pitchFamily="2" charset="0"/>
                <a:cs typeface="Calibri"/>
                <a:sym typeface="Calibri"/>
              </a:rPr>
              <a:t>&lt;Company logo&gt;</a:t>
            </a:r>
            <a:endParaRPr sz="1600" b="0" u="none" strike="noStrike" cap="none" dirty="0">
              <a:solidFill>
                <a:schemeClr val="accent1"/>
              </a:solidFill>
              <a:latin typeface="Inter Italic" panose="02000503000000020004" pitchFamily="2" charset="0"/>
              <a:ea typeface="Inter Italic" panose="02000503000000020004" pitchFamily="2" charset="0"/>
              <a:cs typeface="Calibri"/>
              <a:sym typeface="Calibri"/>
            </a:endParaRPr>
          </a:p>
        </p:txBody>
      </p:sp>
      <p:sp>
        <p:nvSpPr>
          <p:cNvPr id="8" name="Google Shape;89;p5">
            <a:extLst>
              <a:ext uri="{FF2B5EF4-FFF2-40B4-BE49-F238E27FC236}">
                <a16:creationId xmlns:a16="http://schemas.microsoft.com/office/drawing/2014/main" id="{0E85E7FE-9561-A19F-16D1-AC326E0F03E1}"/>
              </a:ext>
            </a:extLst>
          </p:cNvPr>
          <p:cNvSpPr txBox="1"/>
          <p:nvPr/>
        </p:nvSpPr>
        <p:spPr>
          <a:xfrm>
            <a:off x="10155600" y="2895361"/>
            <a:ext cx="153240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Contact details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0" name="Google Shape;85;p5">
            <a:extLst>
              <a:ext uri="{FF2B5EF4-FFF2-40B4-BE49-F238E27FC236}">
                <a16:creationId xmlns:a16="http://schemas.microsoft.com/office/drawing/2014/main" id="{0BD12BCB-A191-4006-C9AA-DF8D62F0AD84}"/>
              </a:ext>
            </a:extLst>
          </p:cNvPr>
          <p:cNvSpPr txBox="1"/>
          <p:nvPr/>
        </p:nvSpPr>
        <p:spPr>
          <a:xfrm>
            <a:off x="3413761" y="0"/>
            <a:ext cx="6228243" cy="891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endParaRPr sz="4800" i="0" u="none" strike="noStrike" cap="none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D207FE-97CB-0D61-DD83-3492E743D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8" y="360001"/>
            <a:ext cx="11184002" cy="427618"/>
          </a:xfrm>
        </p:spPr>
        <p:txBody>
          <a:bodyPr/>
          <a:lstStyle/>
          <a:p>
            <a:r>
              <a:rPr lang="en-US" dirty="0">
                <a:sym typeface="Calibri"/>
              </a:rPr>
              <a:t>&lt;Company name&gt;</a:t>
            </a:r>
            <a:endParaRPr lang="en-DE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CFC6B6D-A2F9-2A2D-1DE1-30B51F8C18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Google Shape;88;p5">
            <a:extLst>
              <a:ext uri="{FF2B5EF4-FFF2-40B4-BE49-F238E27FC236}">
                <a16:creationId xmlns:a16="http://schemas.microsoft.com/office/drawing/2014/main" id="{59EAA17C-2865-D668-5D98-FFC00096B6AA}"/>
              </a:ext>
            </a:extLst>
          </p:cNvPr>
          <p:cNvSpPr txBox="1"/>
          <p:nvPr/>
        </p:nvSpPr>
        <p:spPr>
          <a:xfrm rot="-677">
            <a:off x="28" y="-12342"/>
            <a:ext cx="1581251" cy="278495"/>
          </a:xfrm>
          <a:prstGeom prst="rect">
            <a:avLst/>
          </a:prstGeom>
          <a:solidFill>
            <a:schemeClr val="accent5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L="0" marR="0" indent="0" algn="l" defTabSz="121917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0" algn="l" defTabSz="9143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733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en"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 CENTER</a:t>
            </a:r>
            <a:endParaRPr sz="24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8" name="Google Shape;158;g24df12d19b1_0_0"/>
          <p:cNvGraphicFramePr/>
          <p:nvPr>
            <p:extLst>
              <p:ext uri="{D42A27DB-BD31-4B8C-83A1-F6EECF244321}">
                <p14:modId xmlns:p14="http://schemas.microsoft.com/office/powerpoint/2010/main" val="2009995626"/>
              </p:ext>
            </p:extLst>
          </p:nvPr>
        </p:nvGraphicFramePr>
        <p:xfrm>
          <a:off x="503238" y="1432561"/>
          <a:ext cx="9214795" cy="48562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18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4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2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0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Data Center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name</a:t>
                      </a:r>
                      <a:endParaRPr sz="2000" b="1" u="none" strike="noStrike" cap="none" dirty="0"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de-DE" sz="2000" b="1" u="none" strike="noStrike" cap="none" dirty="0" err="1"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name</a:t>
                      </a:r>
                      <a:endParaRPr sz="2000" b="1" u="none" strike="noStrike" cap="none" dirty="0"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96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Location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20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200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96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Calibri"/>
                          <a:sym typeface="Calibri"/>
                        </a:rPr>
                        <a:t>IXP Presence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20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20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Arial"/>
                          <a:sym typeface="Arial"/>
                        </a:rPr>
                        <a:t>Colocators: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Arial"/>
                          <a:sym typeface="Arial"/>
                        </a:rPr>
                        <a:t>ASN presence 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Arial"/>
                        <a:sym typeface="Arial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200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61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</a:rPr>
                        <a:t>DC specification </a:t>
                      </a:r>
                      <a:endParaRPr sz="2000" b="1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</a:rPr>
                        <a:t>(Rack, Floor space, Power)</a:t>
                      </a:r>
                      <a:endParaRPr sz="2000" b="1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2000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64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</a:rPr>
                        <a:t>DC URL reference</a:t>
                      </a:r>
                      <a:endParaRPr sz="2000" b="1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764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2000" b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Inter SemiBold" panose="02000503000000020004" pitchFamily="2" charset="0"/>
                          <a:cs typeface="Arial"/>
                          <a:sym typeface="Arial"/>
                        </a:rPr>
                        <a:t>Peeringdb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  <a:latin typeface="+mn-lt"/>
                        <a:ea typeface="Inter SemiBold" panose="02000503000000020004" pitchFamily="2" charset="0"/>
                        <a:cs typeface="Arial"/>
                        <a:sym typeface="Arial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20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200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49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DE-CIX">
  <a:themeElements>
    <a:clrScheme name="Benutzerdefiniert 4">
      <a:dk1>
        <a:srgbClr val="000000"/>
      </a:dk1>
      <a:lt1>
        <a:srgbClr val="FFFFFF"/>
      </a:lt1>
      <a:dk2>
        <a:srgbClr val="0A404F"/>
      </a:dk2>
      <a:lt2>
        <a:srgbClr val="C9E1E7"/>
      </a:lt2>
      <a:accent1>
        <a:srgbClr val="002A3A"/>
      </a:accent1>
      <a:accent2>
        <a:srgbClr val="0A404F"/>
      </a:accent2>
      <a:accent3>
        <a:srgbClr val="57A6BB"/>
      </a:accent3>
      <a:accent4>
        <a:srgbClr val="B2D4DD"/>
      </a:accent4>
      <a:accent5>
        <a:srgbClr val="FA001B"/>
      </a:accent5>
      <a:accent6>
        <a:srgbClr val="F0F7F8"/>
      </a:accent6>
      <a:hlink>
        <a:srgbClr val="57A6BB"/>
      </a:hlink>
      <a:folHlink>
        <a:srgbClr val="0A404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3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97298AC-6A09-4369-8183-385EC3337A22}" vid="{AFE7F32C-F092-4AB3-8AFD-5664CE343BD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 DE-CIX template and corporate presentation loaded 04062025</Template>
  <TotalTime>0</TotalTime>
  <Words>393</Words>
  <Application>Microsoft Office PowerPoint</Application>
  <PresentationFormat>Widescreen</PresentationFormat>
  <Paragraphs>89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DE-CIX</vt:lpstr>
      <vt:lpstr>Interconnection Personals </vt:lpstr>
      <vt:lpstr>“Interconnection Personals”?  A chance for everyone to introduce their networks!</vt:lpstr>
      <vt:lpstr>How to prepare your Interconnection Personals slide</vt:lpstr>
      <vt:lpstr>&lt;Company name&gt;</vt:lpstr>
      <vt:lpstr>&lt;Company name&gt;</vt:lpstr>
      <vt:lpstr>&lt;Company name&gt;</vt:lpstr>
      <vt:lpstr>&lt;Company name&gt;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Master Template</dc:subject>
  <dc:creator>Karola Volz</dc:creator>
  <cp:lastModifiedBy>Mareike Jacobshagen</cp:lastModifiedBy>
  <cp:revision>3</cp:revision>
  <dcterms:created xsi:type="dcterms:W3CDTF">2025-07-22T14:09:52Z</dcterms:created>
  <dcterms:modified xsi:type="dcterms:W3CDTF">2026-03-12T15:22:54Z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549db95-76e0-4a2a-ad0f-ae7279377aec_Enabled">
    <vt:lpwstr>true</vt:lpwstr>
  </property>
  <property fmtid="{D5CDD505-2E9C-101B-9397-08002B2CF9AE}" pid="3" name="MSIP_Label_0549db95-76e0-4a2a-ad0f-ae7279377aec_SetDate">
    <vt:lpwstr>2025-06-03T08:33:12Z</vt:lpwstr>
  </property>
  <property fmtid="{D5CDD505-2E9C-101B-9397-08002B2CF9AE}" pid="4" name="MSIP_Label_0549db95-76e0-4a2a-ad0f-ae7279377aec_Method">
    <vt:lpwstr>Standard</vt:lpwstr>
  </property>
  <property fmtid="{D5CDD505-2E9C-101B-9397-08002B2CF9AE}" pid="5" name="MSIP_Label_0549db95-76e0-4a2a-ad0f-ae7279377aec_Name">
    <vt:lpwstr>Public</vt:lpwstr>
  </property>
  <property fmtid="{D5CDD505-2E9C-101B-9397-08002B2CF9AE}" pid="6" name="MSIP_Label_0549db95-76e0-4a2a-ad0f-ae7279377aec_SiteId">
    <vt:lpwstr>442d55f0-10e0-4a5d-9894-57c58a5de2c0</vt:lpwstr>
  </property>
  <property fmtid="{D5CDD505-2E9C-101B-9397-08002B2CF9AE}" pid="7" name="MSIP_Label_0549db95-76e0-4a2a-ad0f-ae7279377aec_ActionId">
    <vt:lpwstr>759d7da5-0463-4d47-874d-b37dfbb72bb1</vt:lpwstr>
  </property>
  <property fmtid="{D5CDD505-2E9C-101B-9397-08002B2CF9AE}" pid="8" name="MSIP_Label_0549db95-76e0-4a2a-ad0f-ae7279377aec_ContentBits">
    <vt:lpwstr>0</vt:lpwstr>
  </property>
  <property fmtid="{D5CDD505-2E9C-101B-9397-08002B2CF9AE}" pid="9" name="MSIP_Label_0549db95-76e0-4a2a-ad0f-ae7279377aec_Tag">
    <vt:lpwstr>10, 3, 0, 1</vt:lpwstr>
  </property>
</Properties>
</file>